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enc" ContentType="image/jpeg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82" r:id="rId3"/>
    <p:sldId id="279" r:id="rId4"/>
    <p:sldId id="278" r:id="rId5"/>
    <p:sldId id="272" r:id="rId6"/>
    <p:sldId id="283" r:id="rId7"/>
    <p:sldId id="281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9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0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2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8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5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7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0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30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1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3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6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469E-AF98-4E1A-8EC4-06DE8FE0D8DF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3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enc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3.png"/><Relationship Id="rId18" Type="http://schemas.microsoft.com/office/2007/relationships/hdphoto" Target="../media/hdphoto14.wdp"/><Relationship Id="rId26" Type="http://schemas.microsoft.com/office/2007/relationships/hdphoto" Target="../media/hdphoto6.wdp"/><Relationship Id="rId3" Type="http://schemas.microsoft.com/office/2007/relationships/hdphoto" Target="../media/hdphoto7.wdp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microsoft.com/office/2007/relationships/hdphoto" Target="../media/hdphoto11.wdp"/><Relationship Id="rId17" Type="http://schemas.openxmlformats.org/officeDocument/2006/relationships/image" Target="../media/image25.png"/><Relationship Id="rId25" Type="http://schemas.openxmlformats.org/officeDocument/2006/relationships/image" Target="../media/image17.png"/><Relationship Id="rId2" Type="http://schemas.openxmlformats.org/officeDocument/2006/relationships/image" Target="../media/image18.png"/><Relationship Id="rId16" Type="http://schemas.microsoft.com/office/2007/relationships/hdphoto" Target="../media/hdphoto13.wdp"/><Relationship Id="rId20" Type="http://schemas.microsoft.com/office/2007/relationships/hdphoto" Target="../media/hdphoto15.wdp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24" Type="http://schemas.microsoft.com/office/2007/relationships/hdphoto" Target="../media/hdphoto17.wdp"/><Relationship Id="rId32" Type="http://schemas.microsoft.com/office/2007/relationships/hdphoto" Target="../media/hdphoto20.wdp"/><Relationship Id="rId5" Type="http://schemas.microsoft.com/office/2007/relationships/hdphoto" Target="../media/hdphoto8.wdp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microsoft.com/office/2007/relationships/hdphoto" Target="../media/hdphoto18.wdp"/><Relationship Id="rId10" Type="http://schemas.microsoft.com/office/2007/relationships/hdphoto" Target="../media/hdphoto10.wdp"/><Relationship Id="rId19" Type="http://schemas.openxmlformats.org/officeDocument/2006/relationships/image" Target="../media/image26.png"/><Relationship Id="rId31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microsoft.com/office/2007/relationships/hdphoto" Target="../media/hdphoto12.wdp"/><Relationship Id="rId22" Type="http://schemas.microsoft.com/office/2007/relationships/hdphoto" Target="../media/hdphoto16.wdp"/><Relationship Id="rId27" Type="http://schemas.openxmlformats.org/officeDocument/2006/relationships/image" Target="../media/image29.png"/><Relationship Id="rId30" Type="http://schemas.microsoft.com/office/2007/relationships/hdphoto" Target="../media/hdphoto1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E5BA345-4A75-447A-A9F2-82AA77B895C3}"/>
              </a:ext>
            </a:extLst>
          </p:cNvPr>
          <p:cNvSpPr/>
          <p:nvPr/>
        </p:nvSpPr>
        <p:spPr>
          <a:xfrm>
            <a:off x="113048" y="30722"/>
            <a:ext cx="1148106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0" b="1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Edwardian Script ITC" panose="030303020407070D0804" pitchFamily="66" charset="0"/>
                <a:cs typeface="Arial" panose="020B0604020202020204" pitchFamily="34" charset="0"/>
              </a:rPr>
              <a:t>Creative Solutions </a:t>
            </a:r>
            <a:endParaRPr lang="pt-BR" sz="9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pt-BR" sz="10000" b="1" dirty="0">
                <a:ln w="0"/>
                <a:latin typeface="Edwardian Script ITC" panose="030303020407070D0804" pitchFamily="66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678B0-7532-41AB-85FF-7ADA7375A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9" y="4642339"/>
            <a:ext cx="1232918" cy="1228451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D244CC-10E2-4E10-B1FC-109F2D13D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07" y="4706620"/>
            <a:ext cx="1245653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3BF7A6-6D60-46F9-8181-20981BD62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91" y="4661383"/>
            <a:ext cx="1247520" cy="12204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B854329-4735-4B23-8229-D6E31BC12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396" y="4737744"/>
            <a:ext cx="1227600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443186-816D-4569-BF54-7D9CB1E308AF}"/>
              </a:ext>
            </a:extLst>
          </p:cNvPr>
          <p:cNvSpPr txBox="1"/>
          <p:nvPr/>
        </p:nvSpPr>
        <p:spPr>
          <a:xfrm>
            <a:off x="418702" y="6036300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Agar Grazielle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952275-D941-4792-B8A6-C38DB615EC71}"/>
              </a:ext>
            </a:extLst>
          </p:cNvPr>
          <p:cNvSpPr txBox="1"/>
          <p:nvPr/>
        </p:nvSpPr>
        <p:spPr>
          <a:xfrm>
            <a:off x="2502770" y="6017827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Allysson Santos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12A187F-327F-4780-B5B9-9D6BF713E83C}"/>
              </a:ext>
            </a:extLst>
          </p:cNvPr>
          <p:cNvSpPr txBox="1"/>
          <p:nvPr/>
        </p:nvSpPr>
        <p:spPr>
          <a:xfrm>
            <a:off x="5094508" y="6012828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João Otávio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1F5AEC8-6E15-49C1-96A5-392F616EA53F}"/>
              </a:ext>
            </a:extLst>
          </p:cNvPr>
          <p:cNvSpPr txBox="1"/>
          <p:nvPr/>
        </p:nvSpPr>
        <p:spPr>
          <a:xfrm>
            <a:off x="10083908" y="6035750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Thais Eloane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2AC097-8621-4F6B-ACDD-DB64A761578B}"/>
              </a:ext>
            </a:extLst>
          </p:cNvPr>
          <p:cNvSpPr txBox="1"/>
          <p:nvPr/>
        </p:nvSpPr>
        <p:spPr>
          <a:xfrm>
            <a:off x="7431633" y="6012828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Marques </a:t>
            </a:r>
          </a:p>
        </p:txBody>
      </p:sp>
      <p:pic>
        <p:nvPicPr>
          <p:cNvPr id="3" name="Imagem 2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16" y="4692684"/>
            <a:ext cx="1267200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497DC0-B305-46D5-B2B4-DDD4EF9405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455" b="64727" l="30556" r="69324">
                        <a14:foregroundMark x1="57850" y1="15091" x2="57850" y2="15091"/>
                        <a14:foregroundMark x1="43237" y1="12909" x2="43237" y2="12909"/>
                        <a14:foregroundMark x1="30676" y1="34909" x2="30676" y2="34909"/>
                        <a14:foregroundMark x1="39372" y1="62364" x2="39372" y2="62364"/>
                        <a14:foregroundMark x1="58937" y1="61818" x2="58937" y2="61818"/>
                        <a14:foregroundMark x1="42874" y1="64364" x2="42874" y2="64364"/>
                        <a14:foregroundMark x1="43841" y1="12545" x2="43841" y2="12545"/>
                        <a14:foregroundMark x1="54469" y1="64364" x2="54469" y2="64364"/>
                        <a14:foregroundMark x1="52295" y1="11455" x2="52295" y2="11455"/>
                        <a14:foregroundMark x1="50845" y1="64727" x2="50845" y2="64727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52" t="6969" r="25514" b="31901"/>
          <a:stretch/>
        </p:blipFill>
        <p:spPr>
          <a:xfrm>
            <a:off x="4256179" y="1533536"/>
            <a:ext cx="3427851" cy="28916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5E2E548-6E45-4FD0-A6D7-DE5A3CF8ACD4}"/>
              </a:ext>
            </a:extLst>
          </p:cNvPr>
          <p:cNvSpPr/>
          <p:nvPr/>
        </p:nvSpPr>
        <p:spPr>
          <a:xfrm>
            <a:off x="2796356" y="6316639"/>
            <a:ext cx="1298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13F576B-402B-49E1-998E-6BC8F9E838B5}"/>
              </a:ext>
            </a:extLst>
          </p:cNvPr>
          <p:cNvSpPr/>
          <p:nvPr/>
        </p:nvSpPr>
        <p:spPr>
          <a:xfrm>
            <a:off x="5159532" y="6320083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A657A7-FAFA-44A5-BB23-2A0B2D795A4A}"/>
              </a:ext>
            </a:extLst>
          </p:cNvPr>
          <p:cNvSpPr/>
          <p:nvPr/>
        </p:nvSpPr>
        <p:spPr>
          <a:xfrm>
            <a:off x="7575751" y="6320083"/>
            <a:ext cx="1378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6040964-ECE4-4C53-BF58-75AA61C6DEF7}"/>
              </a:ext>
            </a:extLst>
          </p:cNvPr>
          <p:cNvSpPr/>
          <p:nvPr/>
        </p:nvSpPr>
        <p:spPr>
          <a:xfrm>
            <a:off x="10160277" y="6320083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CD89DC1-6B46-4F87-BA0C-D665253263DA}"/>
              </a:ext>
            </a:extLst>
          </p:cNvPr>
          <p:cNvSpPr/>
          <p:nvPr/>
        </p:nvSpPr>
        <p:spPr>
          <a:xfrm>
            <a:off x="551824" y="6316639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</p:spTree>
    <p:extLst>
      <p:ext uri="{BB962C8B-B14F-4D97-AF65-F5344CB8AC3E}">
        <p14:creationId xmlns:p14="http://schemas.microsoft.com/office/powerpoint/2010/main" val="36688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C0859B-1F4A-4F1A-8A9B-14A68245AB9B}"/>
              </a:ext>
            </a:extLst>
          </p:cNvPr>
          <p:cNvSpPr/>
          <p:nvPr/>
        </p:nvSpPr>
        <p:spPr>
          <a:xfrm>
            <a:off x="569843" y="185529"/>
            <a:ext cx="11078818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ln w="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Sugestão de reorganização do estoque e realocação dos materiais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E78AC9-6457-4F67-9BE0-2BDDF671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663371"/>
            <a:ext cx="3280029" cy="24600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C335A7-D743-4F79-AC33-DB7001625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3" b="14432"/>
          <a:stretch/>
        </p:blipFill>
        <p:spPr>
          <a:xfrm>
            <a:off x="5072267" y="1687101"/>
            <a:ext cx="3886201" cy="22318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2833F2-0102-4E1E-A9D0-102027374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6" b="33067"/>
          <a:stretch/>
        </p:blipFill>
        <p:spPr>
          <a:xfrm>
            <a:off x="1543993" y="4274886"/>
            <a:ext cx="4711033" cy="22400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52018C-96D9-4D29-9A6E-00E6A3641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417" y="4123393"/>
            <a:ext cx="3280029" cy="24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5E113F-ABEE-4AD3-A924-8842FA09195C}"/>
              </a:ext>
            </a:extLst>
          </p:cNvPr>
          <p:cNvSpPr/>
          <p:nvPr/>
        </p:nvSpPr>
        <p:spPr>
          <a:xfrm>
            <a:off x="4019803" y="221740"/>
            <a:ext cx="10529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Classificação das peças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30825" y="1224611"/>
            <a:ext cx="1029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 base nos dados extraídos da sprint  1 dividimos as peças conforme a criticidade, subdividimos em grupos de peças grandes pequenas e médias, levando em conta também o seu peso, assim ficaria: 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D410CB-B7D6-4353-AD65-211E8755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9" t="33615" r="25869" b="22305"/>
          <a:stretch/>
        </p:blipFill>
        <p:spPr>
          <a:xfrm>
            <a:off x="930825" y="2398642"/>
            <a:ext cx="9564897" cy="36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862881" y="4410437"/>
            <a:ext cx="2050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Peças grandes e cabos  </a:t>
            </a:r>
          </a:p>
        </p:txBody>
      </p:sp>
      <p:pic>
        <p:nvPicPr>
          <p:cNvPr id="1028" name="Picture 4" descr="Bancadas para Oficina | Loja do Mecânico">
            <a:extLst>
              <a:ext uri="{FF2B5EF4-FFF2-40B4-BE49-F238E27FC236}">
                <a16:creationId xmlns:a16="http://schemas.microsoft.com/office/drawing/2014/main" id="{8EBF2D8C-551F-4026-8049-542C54818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0938" y1="67578" x2="60938" y2="67578"/>
                        <a14:foregroundMark x1="56250" y1="51172" x2="56250" y2="51172"/>
                        <a14:foregroundMark x1="56250" y1="51172" x2="56250" y2="51172"/>
                        <a14:foregroundMark x1="46094" y1="51172" x2="46094" y2="51172"/>
                        <a14:foregroundMark x1="46094" y1="51172" x2="46094" y2="51172"/>
                        <a14:foregroundMark x1="81641" y1="50781" x2="81641" y2="50781"/>
                        <a14:foregroundMark x1="81250" y1="67578" x2="81250" y2="67578"/>
                        <a14:foregroundMark x1="82031" y1="68359" x2="82031" y2="68359"/>
                        <a14:foregroundMark x1="81641" y1="68359" x2="81641" y2="68359"/>
                        <a14:foregroundMark x1="81641" y1="68359" x2="81641" y2="68359"/>
                        <a14:foregroundMark x1="82031" y1="68750" x2="82031" y2="68750"/>
                        <a14:foregroundMark x1="81641" y1="67969" x2="81641" y2="67969"/>
                        <a14:foregroundMark x1="81641" y1="67969" x2="81641" y2="67969"/>
                        <a14:foregroundMark x1="81641" y1="67969" x2="81641" y2="67969"/>
                        <a14:foregroundMark x1="81641" y1="67969" x2="81641" y2="67969"/>
                        <a14:foregroundMark x1="81641" y1="67969" x2="81641" y2="67969"/>
                        <a14:foregroundMark x1="21094" y1="52344" x2="21094" y2="52344"/>
                        <a14:foregroundMark x1="21094" y1="52344" x2="21094" y2="52344"/>
                        <a14:foregroundMark x1="20313" y1="66797" x2="20313" y2="66797"/>
                        <a14:backgroundMark x1="41797" y1="26953" x2="41797" y2="26953"/>
                        <a14:backgroundMark x1="65625" y1="23828" x2="65625" y2="23828"/>
                        <a14:backgroundMark x1="80469" y1="26563" x2="66406" y2="30859"/>
                        <a14:backgroundMark x1="66406" y1="30859" x2="33984" y2="31641"/>
                        <a14:backgroundMark x1="33984" y1="31641" x2="33984" y2="31641"/>
                        <a14:backgroundMark x1="21875" y1="35156" x2="22266" y2="19922"/>
                        <a14:backgroundMark x1="21875" y1="37891" x2="21875" y2="37891"/>
                        <a14:backgroundMark x1="21875" y1="37891" x2="19922" y2="37500"/>
                        <a14:backgroundMark x1="19922" y1="37500" x2="19922" y2="37500"/>
                        <a14:backgroundMark x1="19531" y1="67969" x2="19531" y2="67969"/>
                        <a14:backgroundMark x1="81641" y1="67969" x2="81641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36172" r="8791" b="14024"/>
          <a:stretch/>
        </p:blipFill>
        <p:spPr bwMode="auto">
          <a:xfrm>
            <a:off x="1101589" y="1119032"/>
            <a:ext cx="8360464" cy="51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aixa Plástica Agrícola Hortifrúti Preta organizadora caixa plastico -  PISOPLASTIC FABRICANTE PALLETS PLÁSTICOS">
            <a:extLst>
              <a:ext uri="{FF2B5EF4-FFF2-40B4-BE49-F238E27FC236}">
                <a16:creationId xmlns:a16="http://schemas.microsoft.com/office/drawing/2014/main" id="{D4A43D42-148D-4B7E-A4E3-26C5A1D66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78" b="95778" l="10000" r="96000">
                        <a14:foregroundMark x1="90750" y1="66667" x2="90750" y2="66667"/>
                        <a14:foregroundMark x1="91750" y1="63111" x2="92500" y2="79111"/>
                        <a14:foregroundMark x1="91000" y1="47333" x2="90750" y2="75333"/>
                        <a14:foregroundMark x1="89750" y1="92222" x2="23500" y2="95778"/>
                        <a14:foregroundMark x1="16526" y1="32667" x2="16500" y2="33111"/>
                        <a14:foregroundMark x1="16500" y1="33111" x2="13250" y2="41333"/>
                        <a14:foregroundMark x1="91727" y1="41257" x2="92500" y2="45333"/>
                        <a14:foregroundMark x1="84750" y1="40444" x2="96000" y2="38222"/>
                        <a14:foregroundMark x1="31500" y1="41778" x2="31500" y2="41778"/>
                        <a14:foregroundMark x1="38500" y1="41778" x2="38500" y2="41778"/>
                        <a14:foregroundMark x1="53500" y1="41333" x2="53500" y2="41333"/>
                        <a14:foregroundMark x1="74250" y1="41111" x2="69500" y2="42000"/>
                        <a14:foregroundMark x1="48000" y1="42000" x2="37250" y2="42667"/>
                        <a14:foregroundMark x1="63250" y1="41333" x2="63250" y2="41333"/>
                        <a14:foregroundMark x1="60750" y1="41333" x2="60750" y2="41333"/>
                        <a14:foregroundMark x1="58750" y1="41778" x2="58750" y2="41778"/>
                        <a14:foregroundMark x1="57750" y1="41333" x2="57750" y2="41333"/>
                        <a14:backgroundMark x1="76750" y1="89556" x2="76750" y2="89556"/>
                        <a14:backgroundMark x1="86250" y1="88667" x2="86250" y2="88667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20500" y1="14444" x2="20500" y2="32667"/>
                        <a14:backgroundMark x1="86250" y1="21556" x2="87209" y2="37069"/>
                        <a14:backgroundMark x1="17250" y1="10889" x2="14750" y2="20000"/>
                        <a14:backgroundMark x1="85750" y1="11111" x2="89750" y2="21556"/>
                        <a14:backgroundMark x1="20500" y1="7333" x2="16500" y2="10889"/>
                        <a14:backgroundMark x1="83000" y1="6222" x2="88250" y2="12444"/>
                        <a14:backgroundMark x1="69857" y1="38415" x2="46588" y2="40115"/>
                        <a14:backgroundMark x1="72500" y1="38222" x2="71901" y2="38266"/>
                        <a14:backgroundMark x1="70750" y1="39333" x2="70750" y2="39333"/>
                        <a14:backgroundMark x1="67500" y1="39333" x2="67500" y2="39333"/>
                        <a14:backgroundMark x1="66250" y1="39778" x2="66250" y2="39778"/>
                        <a14:backgroundMark x1="62250" y1="40222" x2="62250" y2="40222"/>
                        <a14:backgroundMark x1="57000" y1="40889" x2="57000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51"/>
          <a:stretch/>
        </p:blipFill>
        <p:spPr bwMode="auto">
          <a:xfrm>
            <a:off x="1307870" y="4162736"/>
            <a:ext cx="2005403" cy="14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A4F54FB-3E9E-4F2A-B2FD-8BA297156BDE}"/>
              </a:ext>
            </a:extLst>
          </p:cNvPr>
          <p:cNvSpPr txBox="1"/>
          <p:nvPr/>
        </p:nvSpPr>
        <p:spPr>
          <a:xfrm>
            <a:off x="521175" y="544832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Bancada lateral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2DA52B4-939D-457F-BCBA-ACD6AF9365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1257324" y="2691202"/>
            <a:ext cx="2005403" cy="115226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0BA1AFF-2690-43EC-AC21-ACCEFBB63D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3040105" y="2691201"/>
            <a:ext cx="2015339" cy="11579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618D03E-E7FF-48D2-8FDC-FC5911DA06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4879566" y="2686336"/>
            <a:ext cx="2005403" cy="115226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7E29E94-9DDF-4214-B51D-8C624BC514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6820893" y="2686336"/>
            <a:ext cx="2005403" cy="1152264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A50CFC2-3B6A-4DA2-BD96-1ADCBC2005B6}"/>
              </a:ext>
            </a:extLst>
          </p:cNvPr>
          <p:cNvSpPr txBox="1"/>
          <p:nvPr/>
        </p:nvSpPr>
        <p:spPr>
          <a:xfrm>
            <a:off x="9846440" y="2996528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Eixos grandes/ médios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1F46ECA-EC77-4355-B2A8-995C97297574}"/>
              </a:ext>
            </a:extLst>
          </p:cNvPr>
          <p:cNvSpPr/>
          <p:nvPr/>
        </p:nvSpPr>
        <p:spPr>
          <a:xfrm>
            <a:off x="9011478" y="3117070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044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B80FABF5-FCBA-4127-BEE0-3E805CF5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811" y="2096889"/>
            <a:ext cx="416258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A5709FA6-3BC1-4525-8C6E-D4249894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84" y="2109944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AD91962-7FFF-42E2-8AB4-37FEDB0691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9131" y1="44056" x2="68731" y2="53946"/>
                        <a14:foregroundMark x1="27373" y1="42657" x2="26474" y2="49550"/>
                        <a14:foregroundMark x1="26474" y1="49550" x2="28771" y2="54845"/>
                        <a14:foregroundMark x1="28172" y1="53546" x2="27772" y2="64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3528" y="3803665"/>
            <a:ext cx="458620" cy="45862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4E807FA0-0DB9-4194-8800-0DF85B24E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9131" y1="44056" x2="68731" y2="53946"/>
                        <a14:foregroundMark x1="27373" y1="42657" x2="26474" y2="49550"/>
                        <a14:foregroundMark x1="26474" y1="49550" x2="28771" y2="54845"/>
                        <a14:foregroundMark x1="28172" y1="53546" x2="27772" y2="64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6814" y="3803665"/>
            <a:ext cx="458620" cy="45862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C29A2344-9C6D-4F82-BDA3-4F7F7A41E8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3988972" y="3849174"/>
            <a:ext cx="326489" cy="38799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6B4DE365-8E5E-48BF-A54A-6075DAFF17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5781689" y="3838976"/>
            <a:ext cx="326489" cy="387998"/>
          </a:xfrm>
          <a:prstGeom prst="rect">
            <a:avLst/>
          </a:prstGeom>
        </p:spPr>
      </p:pic>
      <p:pic>
        <p:nvPicPr>
          <p:cNvPr id="68" name="Picture 12" descr="caixa Plástica Agrícola Hortifrúti Preta organizadora caixa plastico -  PISOPLASTIC FABRICANTE PALLETS PLÁSTICOS">
            <a:extLst>
              <a:ext uri="{FF2B5EF4-FFF2-40B4-BE49-F238E27FC236}">
                <a16:creationId xmlns:a16="http://schemas.microsoft.com/office/drawing/2014/main" id="{2634CE22-B63F-4192-87A5-F69607218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78" b="95778" l="10000" r="96000">
                        <a14:foregroundMark x1="90750" y1="66667" x2="90750" y2="66667"/>
                        <a14:foregroundMark x1="91750" y1="63111" x2="92500" y2="79111"/>
                        <a14:foregroundMark x1="91000" y1="47333" x2="90750" y2="75333"/>
                        <a14:foregroundMark x1="89750" y1="92222" x2="23500" y2="95778"/>
                        <a14:foregroundMark x1="16526" y1="32667" x2="16500" y2="33111"/>
                        <a14:foregroundMark x1="16500" y1="33111" x2="13250" y2="41333"/>
                        <a14:foregroundMark x1="91727" y1="41257" x2="92500" y2="45333"/>
                        <a14:foregroundMark x1="84750" y1="40444" x2="96000" y2="38222"/>
                        <a14:foregroundMark x1="31500" y1="41778" x2="31500" y2="41778"/>
                        <a14:foregroundMark x1="38500" y1="41778" x2="38500" y2="41778"/>
                        <a14:foregroundMark x1="53500" y1="41333" x2="53500" y2="41333"/>
                        <a14:foregroundMark x1="74250" y1="41111" x2="69500" y2="42000"/>
                        <a14:foregroundMark x1="48000" y1="42000" x2="37250" y2="42667"/>
                        <a14:foregroundMark x1="63250" y1="41333" x2="63250" y2="41333"/>
                        <a14:foregroundMark x1="60750" y1="41333" x2="60750" y2="41333"/>
                        <a14:foregroundMark x1="58750" y1="41778" x2="58750" y2="41778"/>
                        <a14:foregroundMark x1="57750" y1="41333" x2="57750" y2="41333"/>
                        <a14:backgroundMark x1="76750" y1="89556" x2="76750" y2="89556"/>
                        <a14:backgroundMark x1="86250" y1="88667" x2="86250" y2="88667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20500" y1="14444" x2="20500" y2="32667"/>
                        <a14:backgroundMark x1="86250" y1="21556" x2="87209" y2="37069"/>
                        <a14:backgroundMark x1="17250" y1="10889" x2="14750" y2="20000"/>
                        <a14:backgroundMark x1="85750" y1="11111" x2="89750" y2="21556"/>
                        <a14:backgroundMark x1="20500" y1="7333" x2="16500" y2="10889"/>
                        <a14:backgroundMark x1="83000" y1="6222" x2="88250" y2="12444"/>
                        <a14:backgroundMark x1="69857" y1="38415" x2="46588" y2="40115"/>
                        <a14:backgroundMark x1="72500" y1="38222" x2="71901" y2="38266"/>
                        <a14:backgroundMark x1="70750" y1="39333" x2="70750" y2="39333"/>
                        <a14:backgroundMark x1="67500" y1="39333" x2="67500" y2="39333"/>
                        <a14:backgroundMark x1="66250" y1="39778" x2="66250" y2="39778"/>
                        <a14:backgroundMark x1="62250" y1="40222" x2="62250" y2="40222"/>
                        <a14:backgroundMark x1="57000" y1="40889" x2="57000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51"/>
          <a:stretch/>
        </p:blipFill>
        <p:spPr bwMode="auto">
          <a:xfrm>
            <a:off x="3086968" y="4157028"/>
            <a:ext cx="2005403" cy="14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caixa Plástica Agrícola Hortifrúti Preta organizadora caixa plastico -  PISOPLASTIC FABRICANTE PALLETS PLÁSTICOS">
            <a:extLst>
              <a:ext uri="{FF2B5EF4-FFF2-40B4-BE49-F238E27FC236}">
                <a16:creationId xmlns:a16="http://schemas.microsoft.com/office/drawing/2014/main" id="{8354C903-D7F5-4D01-94AA-4D11A1502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78" b="95778" l="10000" r="96000">
                        <a14:foregroundMark x1="90750" y1="66667" x2="90750" y2="66667"/>
                        <a14:foregroundMark x1="91750" y1="63111" x2="92500" y2="79111"/>
                        <a14:foregroundMark x1="91000" y1="47333" x2="90750" y2="75333"/>
                        <a14:foregroundMark x1="89750" y1="92222" x2="23500" y2="95778"/>
                        <a14:foregroundMark x1="16526" y1="32667" x2="16500" y2="33111"/>
                        <a14:foregroundMark x1="16500" y1="33111" x2="13250" y2="41333"/>
                        <a14:foregroundMark x1="91727" y1="41257" x2="92500" y2="45333"/>
                        <a14:foregroundMark x1="84750" y1="40444" x2="96000" y2="38222"/>
                        <a14:foregroundMark x1="31500" y1="41778" x2="31500" y2="41778"/>
                        <a14:foregroundMark x1="38500" y1="41778" x2="38500" y2="41778"/>
                        <a14:foregroundMark x1="53500" y1="41333" x2="53500" y2="41333"/>
                        <a14:foregroundMark x1="74250" y1="41111" x2="69500" y2="42000"/>
                        <a14:foregroundMark x1="48000" y1="42000" x2="37250" y2="42667"/>
                        <a14:foregroundMark x1="63250" y1="41333" x2="63250" y2="41333"/>
                        <a14:foregroundMark x1="60750" y1="41333" x2="60750" y2="41333"/>
                        <a14:foregroundMark x1="58750" y1="41778" x2="58750" y2="41778"/>
                        <a14:foregroundMark x1="57750" y1="41333" x2="57750" y2="41333"/>
                        <a14:backgroundMark x1="76750" y1="89556" x2="76750" y2="89556"/>
                        <a14:backgroundMark x1="86250" y1="88667" x2="86250" y2="88667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20500" y1="14444" x2="20500" y2="32667"/>
                        <a14:backgroundMark x1="86250" y1="21556" x2="87209" y2="37069"/>
                        <a14:backgroundMark x1="17250" y1="10889" x2="14750" y2="20000"/>
                        <a14:backgroundMark x1="85750" y1="11111" x2="89750" y2="21556"/>
                        <a14:backgroundMark x1="20500" y1="7333" x2="16500" y2="10889"/>
                        <a14:backgroundMark x1="83000" y1="6222" x2="88250" y2="12444"/>
                        <a14:backgroundMark x1="69857" y1="38415" x2="46588" y2="40115"/>
                        <a14:backgroundMark x1="72500" y1="38222" x2="71901" y2="38266"/>
                        <a14:backgroundMark x1="70750" y1="39333" x2="70750" y2="39333"/>
                        <a14:backgroundMark x1="67500" y1="39333" x2="67500" y2="39333"/>
                        <a14:backgroundMark x1="66250" y1="39778" x2="66250" y2="39778"/>
                        <a14:backgroundMark x1="62250" y1="40222" x2="62250" y2="40222"/>
                        <a14:backgroundMark x1="57000" y1="40889" x2="57000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51"/>
          <a:stretch/>
        </p:blipFill>
        <p:spPr bwMode="auto">
          <a:xfrm>
            <a:off x="4902286" y="4170083"/>
            <a:ext cx="2005403" cy="14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caixa Plástica Agrícola Hortifrúti Preta organizadora caixa plastico -  PISOPLASTIC FABRICANTE PALLETS PLÁSTICOS">
            <a:extLst>
              <a:ext uri="{FF2B5EF4-FFF2-40B4-BE49-F238E27FC236}">
                <a16:creationId xmlns:a16="http://schemas.microsoft.com/office/drawing/2014/main" id="{98218810-F61A-4A71-9326-615E4CD78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78" b="95778" l="10000" r="96000">
                        <a14:foregroundMark x1="90750" y1="66667" x2="90750" y2="66667"/>
                        <a14:foregroundMark x1="91750" y1="63111" x2="92500" y2="79111"/>
                        <a14:foregroundMark x1="91000" y1="47333" x2="90750" y2="75333"/>
                        <a14:foregroundMark x1="89750" y1="92222" x2="23500" y2="95778"/>
                        <a14:foregroundMark x1="16526" y1="32667" x2="16500" y2="33111"/>
                        <a14:foregroundMark x1="16500" y1="33111" x2="13250" y2="41333"/>
                        <a14:foregroundMark x1="91727" y1="41257" x2="92500" y2="45333"/>
                        <a14:foregroundMark x1="84750" y1="40444" x2="96000" y2="38222"/>
                        <a14:foregroundMark x1="31500" y1="41778" x2="31500" y2="41778"/>
                        <a14:foregroundMark x1="38500" y1="41778" x2="38500" y2="41778"/>
                        <a14:foregroundMark x1="53500" y1="41333" x2="53500" y2="41333"/>
                        <a14:foregroundMark x1="74250" y1="41111" x2="69500" y2="42000"/>
                        <a14:foregroundMark x1="48000" y1="42000" x2="37250" y2="42667"/>
                        <a14:foregroundMark x1="63250" y1="41333" x2="63250" y2="41333"/>
                        <a14:foregroundMark x1="60750" y1="41333" x2="60750" y2="41333"/>
                        <a14:foregroundMark x1="58750" y1="41778" x2="58750" y2="41778"/>
                        <a14:foregroundMark x1="57750" y1="41333" x2="57750" y2="41333"/>
                        <a14:backgroundMark x1="76750" y1="89556" x2="76750" y2="89556"/>
                        <a14:backgroundMark x1="86250" y1="88667" x2="86250" y2="88667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84000" y1="87556" x2="84000" y2="87556"/>
                        <a14:backgroundMark x1="20500" y1="14444" x2="20500" y2="32667"/>
                        <a14:backgroundMark x1="86250" y1="21556" x2="87209" y2="37069"/>
                        <a14:backgroundMark x1="17250" y1="10889" x2="14750" y2="20000"/>
                        <a14:backgroundMark x1="85750" y1="11111" x2="89750" y2="21556"/>
                        <a14:backgroundMark x1="20500" y1="7333" x2="16500" y2="10889"/>
                        <a14:backgroundMark x1="83000" y1="6222" x2="88250" y2="12444"/>
                        <a14:backgroundMark x1="69857" y1="38415" x2="46588" y2="40115"/>
                        <a14:backgroundMark x1="72500" y1="38222" x2="71901" y2="38266"/>
                        <a14:backgroundMark x1="70750" y1="39333" x2="70750" y2="39333"/>
                        <a14:backgroundMark x1="67500" y1="39333" x2="67500" y2="39333"/>
                        <a14:backgroundMark x1="66250" y1="39778" x2="66250" y2="39778"/>
                        <a14:backgroundMark x1="62250" y1="40222" x2="62250" y2="40222"/>
                        <a14:backgroundMark x1="57000" y1="40889" x2="57000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51"/>
          <a:stretch/>
        </p:blipFill>
        <p:spPr bwMode="auto">
          <a:xfrm>
            <a:off x="6678546" y="4169707"/>
            <a:ext cx="2005403" cy="14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Seta: para a Direita 70">
            <a:extLst>
              <a:ext uri="{FF2B5EF4-FFF2-40B4-BE49-F238E27FC236}">
                <a16:creationId xmlns:a16="http://schemas.microsoft.com/office/drawing/2014/main" id="{E88A4DF2-A7B7-4498-9EF0-27368E1895FE}"/>
              </a:ext>
            </a:extLst>
          </p:cNvPr>
          <p:cNvSpPr/>
          <p:nvPr/>
        </p:nvSpPr>
        <p:spPr>
          <a:xfrm>
            <a:off x="9011477" y="4635606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8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722C509C-3D70-43EA-86B4-0DDE021C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52" y="2087973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7DBFDDD6-A4CE-4727-A1BF-E2C8431A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02" y="2113836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FC96EEBA-2DE1-4642-BECF-B43A7BC8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36" y="2088393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C8C33A9F-DA21-4812-BA9E-DEFC1CB1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07" y="2080390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8102E016-E0BF-460A-8C86-BAA179DB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03" y="2087973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233E8391-BEF9-4912-B506-C2A7326E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32" y="2080390"/>
            <a:ext cx="425522" cy="4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oestante.com.br/wp-content/uploads/2018/08/58-L2-C5-FRONT-4.jpg">
            <a:extLst>
              <a:ext uri="{FF2B5EF4-FFF2-40B4-BE49-F238E27FC236}">
                <a16:creationId xmlns:a16="http://schemas.microsoft.com/office/drawing/2014/main" id="{2F872969-2721-4701-BC77-8FF9D06D8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22" b="98889" l="10000" r="90000">
                        <a14:foregroundMark x1="38889" y1="6000" x2="49667" y2="6556"/>
                        <a14:foregroundMark x1="49667" y1="6556" x2="56667" y2="6333"/>
                        <a14:foregroundMark x1="27778" y1="25111" x2="29333" y2="42556"/>
                        <a14:foregroundMark x1="28444" y1="7111" x2="29556" y2="24111"/>
                        <a14:foregroundMark x1="71556" y1="42333" x2="70000" y2="60444"/>
                        <a14:foregroundMark x1="35222" y1="89667" x2="42889" y2="89889"/>
                        <a14:foregroundMark x1="42889" y1="89889" x2="63000" y2="89222"/>
                        <a14:foregroundMark x1="63000" y1="89222" x2="65333" y2="88333"/>
                        <a14:foregroundMark x1="27778" y1="94333" x2="28222" y2="98889"/>
                        <a14:foregroundMark x1="70889" y1="93667" x2="70889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00" t="-966" r="22121" b="-1"/>
          <a:stretch/>
        </p:blipFill>
        <p:spPr bwMode="auto">
          <a:xfrm>
            <a:off x="2586364" y="310930"/>
            <a:ext cx="4683337" cy="623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2A2F6C-3F51-48AF-8204-76BAF22D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7" y="477078"/>
            <a:ext cx="5523543" cy="79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Estante 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aveta Plástica Bin N5 - Caixa Plástica Bin N5 50 Unidades | Feito Aquarela">
            <a:extLst>
              <a:ext uri="{FF2B5EF4-FFF2-40B4-BE49-F238E27FC236}">
                <a16:creationId xmlns:a16="http://schemas.microsoft.com/office/drawing/2014/main" id="{6851F568-F258-4715-BD67-221827DC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3" b="89961" l="6731" r="93846">
                        <a14:foregroundMark x1="7500" y1="18898" x2="7305" y2="22420"/>
                        <a14:foregroundMark x1="91731" y1="44882" x2="93846" y2="65748"/>
                        <a14:foregroundMark x1="93846" y1="65748" x2="92308" y2="68110"/>
                        <a14:backgroundMark x1="6923" y1="25984" x2="7115" y2="33071"/>
                        <a14:backgroundMark x1="7500" y1="22441" x2="6923" y2="27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132">
            <a:off x="3240520" y="2560284"/>
            <a:ext cx="822064" cy="8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aveta Plástica Bin N5 - Caixa Plástica Bin N5 50 Unidades | Feito Aquarela">
            <a:extLst>
              <a:ext uri="{FF2B5EF4-FFF2-40B4-BE49-F238E27FC236}">
                <a16:creationId xmlns:a16="http://schemas.microsoft.com/office/drawing/2014/main" id="{890EB056-2604-44B1-8EC7-56427FF4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3" b="89961" l="6731" r="93846">
                        <a14:foregroundMark x1="7500" y1="18898" x2="7305" y2="22420"/>
                        <a14:foregroundMark x1="91731" y1="44882" x2="93846" y2="65748"/>
                        <a14:foregroundMark x1="93846" y1="65748" x2="92308" y2="68110"/>
                        <a14:backgroundMark x1="6923" y1="25984" x2="7115" y2="33071"/>
                        <a14:backgroundMark x1="7500" y1="22441" x2="6923" y2="27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132">
            <a:off x="3829546" y="2569850"/>
            <a:ext cx="822064" cy="8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aveta Plástica Bin N5 - Caixa Plástica Bin N5 50 Unidades | Feito Aquarela">
            <a:extLst>
              <a:ext uri="{FF2B5EF4-FFF2-40B4-BE49-F238E27FC236}">
                <a16:creationId xmlns:a16="http://schemas.microsoft.com/office/drawing/2014/main" id="{66A697D1-D5FF-498A-A485-EE8CF2BB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3" b="89961" l="6731" r="93846">
                        <a14:foregroundMark x1="7500" y1="18898" x2="7305" y2="22420"/>
                        <a14:foregroundMark x1="91731" y1="44882" x2="93846" y2="65748"/>
                        <a14:foregroundMark x1="93846" y1="65748" x2="92308" y2="68110"/>
                        <a14:backgroundMark x1="6923" y1="25984" x2="7115" y2="33071"/>
                        <a14:backgroundMark x1="7500" y1="22441" x2="6923" y2="27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132">
            <a:off x="4449171" y="2589721"/>
            <a:ext cx="822064" cy="8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D73107-3BF7-4891-B967-27507E8677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3141221" y="5342948"/>
            <a:ext cx="1292113" cy="7424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38F9DE5-185D-46E4-BF71-D2E5DF5DE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4404659" y="5342948"/>
            <a:ext cx="1292113" cy="74242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B5D8EEA-B616-4843-A19E-CD1D59D4E8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4355779" y="4608708"/>
            <a:ext cx="1292113" cy="74242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4EA1B17-4DE8-4D70-8559-536162CB75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5449943" y="4611373"/>
            <a:ext cx="1292113" cy="74242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92D0EE5-24E2-40DA-8215-19BAB2531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3102263" y="4608708"/>
            <a:ext cx="1292113" cy="74242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584BD4E-27B2-4C20-90F3-16516D694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5460226" y="5342948"/>
            <a:ext cx="1292113" cy="7424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50E23D1-4C78-48EF-956E-5418BBDF2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3102263" y="3713614"/>
            <a:ext cx="1253516" cy="79513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5D9DD8D-5DB9-42A9-A79E-44E4D7D3E9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5540851" y="3710949"/>
            <a:ext cx="1201205" cy="7977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42316A1-E289-454C-8594-4C66AA22FD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2"/>
          <a:stretch/>
        </p:blipFill>
        <p:spPr>
          <a:xfrm>
            <a:off x="4355778" y="3710949"/>
            <a:ext cx="1292113" cy="797795"/>
          </a:xfrm>
          <a:prstGeom prst="rect">
            <a:avLst/>
          </a:prstGeom>
        </p:spPr>
      </p:pic>
      <p:pic>
        <p:nvPicPr>
          <p:cNvPr id="2054" name="Picture 6" descr="Frasco Almotolia 160ml Bico Aplicador | Mundo Premier">
            <a:extLst>
              <a:ext uri="{FF2B5EF4-FFF2-40B4-BE49-F238E27FC236}">
                <a16:creationId xmlns:a16="http://schemas.microsoft.com/office/drawing/2014/main" id="{540F80E4-F4FF-4677-9DF1-430C4EB9B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95" b="91815" l="3972" r="37730">
                        <a14:foregroundMark x1="17589" y1="17209" x2="17872" y2="14900"/>
                        <a14:foregroundMark x1="12340" y1="91815" x2="24113" y2="91815"/>
                        <a14:foregroundMark x1="24113" y1="91815" x2="34326" y2="91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57868" b="2111"/>
          <a:stretch/>
        </p:blipFill>
        <p:spPr bwMode="auto">
          <a:xfrm>
            <a:off x="3334228" y="925857"/>
            <a:ext cx="362540" cy="10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guicho Nalgene Não Autoclavável | Piranha Supplies">
            <a:extLst>
              <a:ext uri="{FF2B5EF4-FFF2-40B4-BE49-F238E27FC236}">
                <a16:creationId xmlns:a16="http://schemas.microsoft.com/office/drawing/2014/main" id="{F34C12BB-2856-46BD-BFDB-DD3EF506B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156" y="1023198"/>
            <a:ext cx="1055150" cy="106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Frasco Almotolia 160ml Bico Aplicador | Mundo Premier">
            <a:extLst>
              <a:ext uri="{FF2B5EF4-FFF2-40B4-BE49-F238E27FC236}">
                <a16:creationId xmlns:a16="http://schemas.microsoft.com/office/drawing/2014/main" id="{4AA27E90-C7A7-4DA4-B416-AA1052A0B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95" b="91815" l="3972" r="37730">
                        <a14:foregroundMark x1="17589" y1="17209" x2="17872" y2="14900"/>
                        <a14:foregroundMark x1="12340" y1="91815" x2="24113" y2="91815"/>
                        <a14:foregroundMark x1="24113" y1="91815" x2="34326" y2="91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57868" b="2111"/>
          <a:stretch/>
        </p:blipFill>
        <p:spPr bwMode="auto">
          <a:xfrm>
            <a:off x="3854400" y="934589"/>
            <a:ext cx="362540" cy="10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Esguicho Nalgene Não Autoclavável | Piranha Supplies">
            <a:extLst>
              <a:ext uri="{FF2B5EF4-FFF2-40B4-BE49-F238E27FC236}">
                <a16:creationId xmlns:a16="http://schemas.microsoft.com/office/drawing/2014/main" id="{E188C811-1B7B-4488-9F1E-E735EF5F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97" y="1033133"/>
            <a:ext cx="1011519" cy="106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47F5277-61EC-49CF-BB76-A08C0427B6DA}"/>
              </a:ext>
            </a:extLst>
          </p:cNvPr>
          <p:cNvSpPr txBox="1"/>
          <p:nvPr/>
        </p:nvSpPr>
        <p:spPr>
          <a:xfrm>
            <a:off x="8224376" y="3858759"/>
            <a:ext cx="392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Eixos médios 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3B0A982-7E44-4400-9AD5-8D47D78527A1}"/>
              </a:ext>
            </a:extLst>
          </p:cNvPr>
          <p:cNvSpPr txBox="1"/>
          <p:nvPr/>
        </p:nvSpPr>
        <p:spPr>
          <a:xfrm>
            <a:off x="8147738" y="2697652"/>
            <a:ext cx="32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Peças de pequeno porte</a:t>
            </a:r>
          </a:p>
        </p:txBody>
      </p:sp>
      <p:pic>
        <p:nvPicPr>
          <p:cNvPr id="2062" name="Picture 14" descr="Óleo Lubrificante Alta e Baixa Rotação Atóxico 200ml | V&amp;B DO BRASIL">
            <a:extLst>
              <a:ext uri="{FF2B5EF4-FFF2-40B4-BE49-F238E27FC236}">
                <a16:creationId xmlns:a16="http://schemas.microsoft.com/office/drawing/2014/main" id="{59ECF735-1AE7-4CFF-9D2C-59C13CE7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2000" l="10000" r="90000">
                        <a14:foregroundMark x1="54833" y1="92000" x2="54833" y2="92000"/>
                        <a14:foregroundMark x1="54833" y1="92000" x2="5483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7942" y="911902"/>
            <a:ext cx="1068894" cy="106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Óleo Lubrificador Alta/Baixa Rotação 200Ml Ssplus">
            <a:extLst>
              <a:ext uri="{FF2B5EF4-FFF2-40B4-BE49-F238E27FC236}">
                <a16:creationId xmlns:a16="http://schemas.microsoft.com/office/drawing/2014/main" id="{6FB7F0EE-A600-40FC-821A-3D981EFE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805" b="91420" l="10000" r="90000">
                        <a14:foregroundMark x1="62187" y1="14793" x2="62187" y2="14793"/>
                        <a14:foregroundMark x1="62187" y1="14793" x2="62187" y2="14793"/>
                        <a14:foregroundMark x1="60469" y1="16124" x2="60469" y2="16124"/>
                        <a14:foregroundMark x1="60469" y1="16124" x2="52969" y2="19231"/>
                        <a14:foregroundMark x1="52969" y1="19231" x2="52969" y2="19231"/>
                        <a14:foregroundMark x1="62969" y1="5621" x2="71094" y2="8136"/>
                        <a14:foregroundMark x1="71094" y1="8136" x2="71563" y2="8136"/>
                        <a14:foregroundMark x1="52344" y1="25296" x2="50000" y2="85207"/>
                        <a14:foregroundMark x1="55156" y1="13462" x2="52812" y2="21746"/>
                        <a14:foregroundMark x1="52812" y1="21746" x2="52812" y2="25296"/>
                        <a14:foregroundMark x1="54063" y1="6805" x2="55625" y2="11982"/>
                        <a14:foregroundMark x1="49375" y1="25592" x2="48281" y2="36243"/>
                        <a14:foregroundMark x1="48438" y1="80917" x2="49063" y2="86834"/>
                        <a14:foregroundMark x1="62344" y1="91420" x2="75000" y2="90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8" y="1044535"/>
            <a:ext cx="898827" cy="94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CICLAGEM DE EMBALAGENS PLÁSTICAS USADAS CONTENDO ÓLEO LUBRIFICANTE  RECICLAGEM DE EMBALAGENS PLÁSTICAS USADAS CONTENDO ÓLEO">
            <a:extLst>
              <a:ext uri="{FF2B5EF4-FFF2-40B4-BE49-F238E27FC236}">
                <a16:creationId xmlns:a16="http://schemas.microsoft.com/office/drawing/2014/main" id="{021FE44F-E59C-4C3F-AB9F-A8294F8A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711" b="92282" l="2367" r="89941">
                        <a14:foregroundMark x1="11243" y1="48322" x2="3625" y2="55810"/>
                        <a14:foregroundMark x1="20118" y1="89262" x2="50888" y2="89262"/>
                        <a14:foregroundMark x1="50888" y1="89262" x2="55621" y2="87919"/>
                        <a14:foregroundMark x1="46746" y1="87584" x2="85207" y2="92282"/>
                        <a14:foregroundMark x1="59172" y1="8725" x2="46154" y2="12752"/>
                        <a14:foregroundMark x1="46154" y1="8054" x2="53846" y2="23826"/>
                        <a14:foregroundMark x1="51479" y1="7047" x2="59763" y2="7047"/>
                        <a14:foregroundMark x1="44379" y1="7047" x2="46154" y2="14094"/>
                        <a14:foregroundMark x1="42604" y1="6711" x2="52663" y2="7718"/>
                        <a14:backgroundMark x1="2367" y1="56040" x2="2959" y2="57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73" y="919223"/>
            <a:ext cx="606185" cy="106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incel Pequeno para Pintura 1 1/2&quot; 38mm 319/4 Atlas - Escolar - Padihey">
            <a:extLst>
              <a:ext uri="{FF2B5EF4-FFF2-40B4-BE49-F238E27FC236}">
                <a16:creationId xmlns:a16="http://schemas.microsoft.com/office/drawing/2014/main" id="{A09B6973-8D5B-4BF4-ADF6-A63B9660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7000" r="90000">
                        <a14:foregroundMark x1="7000" y1="69600" x2="7000" y2="6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6455">
            <a:off x="5385956" y="952071"/>
            <a:ext cx="967902" cy="9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ncel Roma Trincha 1 1/2 Polegada Verniz Madeira | Tumelero MOBILE">
            <a:extLst>
              <a:ext uri="{FF2B5EF4-FFF2-40B4-BE49-F238E27FC236}">
                <a16:creationId xmlns:a16="http://schemas.microsoft.com/office/drawing/2014/main" id="{3BADBB1E-7E57-4E33-AF3A-9B032DE7C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986" b="93750" l="7986" r="89931">
                        <a14:foregroundMark x1="21181" y1="94444" x2="21181" y2="94444"/>
                        <a14:foregroundMark x1="8333" y1="83333" x2="8333" y2="83333"/>
                        <a14:foregroundMark x1="88194" y1="7986" x2="88194" y2="7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2851">
            <a:off x="5740687" y="1017656"/>
            <a:ext cx="797970" cy="7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incel Trincha 1.1/2pol. com Cerdas Grisalha - PINCEIS COMPEL-1304">
            <a:extLst>
              <a:ext uri="{FF2B5EF4-FFF2-40B4-BE49-F238E27FC236}">
                <a16:creationId xmlns:a16="http://schemas.microsoft.com/office/drawing/2014/main" id="{1DF82121-A8A1-4A76-9BA4-472230A5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800" b="92800" l="8500" r="96400">
                        <a14:foregroundMark x1="92300" y1="8100" x2="92300" y2="8100"/>
                        <a14:foregroundMark x1="96400" y1="9100" x2="96400" y2="9100"/>
                        <a14:foregroundMark x1="92900" y1="4800" x2="92900" y2="4800"/>
                        <a14:foregroundMark x1="8500" y1="78100" x2="8500" y2="78100"/>
                        <a14:foregroundMark x1="19500" y1="92800" x2="19500" y2="92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3350">
            <a:off x="5981408" y="1067025"/>
            <a:ext cx="731363" cy="73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3B4A704-80CE-4825-B367-81AB6E2A97F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750" b="69141" l="23572" r="55051">
                        <a14:foregroundMark x1="42313" y1="40625" x2="42313" y2="40625"/>
                        <a14:foregroundMark x1="42313" y1="40365" x2="42313" y2="40365"/>
                        <a14:foregroundMark x1="41654" y1="21615" x2="41654" y2="21615"/>
                        <a14:foregroundMark x1="41654" y1="21615" x2="41654" y2="21615"/>
                        <a14:foregroundMark x1="42753" y1="63802" x2="42753" y2="63802"/>
                        <a14:foregroundMark x1="42899" y1="63802" x2="42899" y2="63802"/>
                        <a14:foregroundMark x1="35652" y1="64193" x2="35652" y2="64193"/>
                        <a14:foregroundMark x1="35652" y1="64193" x2="35652" y2="64193"/>
                        <a14:foregroundMark x1="27379" y1="60156" x2="27379" y2="60156"/>
                        <a14:foregroundMark x1="27379" y1="60156" x2="27379" y2="60156"/>
                        <a14:foregroundMark x1="26720" y1="32031" x2="27416" y2="37858"/>
                        <a14:foregroundMark x1="28770" y1="23698" x2="36969" y2="21875"/>
                        <a14:foregroundMark x1="36969" y1="21875" x2="41508" y2="19010"/>
                        <a14:foregroundMark x1="41508" y1="19010" x2="43045" y2="18880"/>
                        <a14:foregroundMark x1="44143" y1="24089" x2="51757" y2="30859"/>
                        <a14:foregroundMark x1="51757" y1="30859" x2="53075" y2="38932"/>
                        <a14:foregroundMark x1="53075" y1="38932" x2="53075" y2="42839"/>
                        <a14:foregroundMark x1="47804" y1="22396" x2="51537" y2="25911"/>
                        <a14:foregroundMark x1="51537" y1="25911" x2="52196" y2="26042"/>
                        <a14:foregroundMark x1="54083" y1="43750" x2="53734" y2="58073"/>
                        <a14:foregroundMark x1="54466" y1="27995" x2="54083" y2="43750"/>
                        <a14:foregroundMark x1="53734" y1="58073" x2="53075" y2="62370"/>
                        <a14:foregroundMark x1="53075" y1="62370" x2="34919" y2="66276"/>
                        <a14:foregroundMark x1="29575" y1="63542" x2="25549" y2="61198"/>
                        <a14:foregroundMark x1="25549" y1="61198" x2="24890" y2="60156"/>
                        <a14:foregroundMark x1="26137" y1="50628" x2="26281" y2="56250"/>
                        <a14:foregroundMark x1="25549" y1="27604" x2="25761" y2="35920"/>
                        <a14:foregroundMark x1="43164" y1="49089" x2="43143" y2="53113"/>
                        <a14:foregroundMark x1="43265" y1="29557" x2="43256" y2="31256"/>
                        <a14:foregroundMark x1="34114" y1="25521" x2="34381" y2="30056"/>
                        <a14:foregroundMark x1="35139" y1="69141" x2="38726" y2="68750"/>
                        <a14:foregroundMark x1="24671" y1="62240" x2="26281" y2="61979"/>
                        <a14:foregroundMark x1="55124" y1="27865" x2="55124" y2="31901"/>
                        <a14:foregroundMark x1="23572" y1="39063" x2="24158" y2="48438"/>
                        <a14:backgroundMark x1="42679" y1="42057" x2="42679" y2="42057"/>
                        <a14:backgroundMark x1="42679" y1="42057" x2="42679" y2="47917"/>
                        <a14:backgroundMark x1="36018" y1="37370" x2="36018" y2="47917"/>
                        <a14:backgroundMark x1="43997" y1="32552" x2="43997" y2="49089"/>
                        <a14:backgroundMark x1="44656" y1="42057" x2="41947" y2="56250"/>
                        <a14:backgroundMark x1="44070" y1="53385" x2="43631" y2="58073"/>
                        <a14:backgroundMark x1="34261" y1="32292" x2="34919" y2="53646"/>
                        <a14:backgroundMark x1="35212" y1="31901" x2="35725" y2="56771"/>
                        <a14:backgroundMark x1="33675" y1="30599" x2="34114" y2="32292"/>
                        <a14:backgroundMark x1="33675" y1="30339" x2="34114" y2="32813"/>
                        <a14:backgroundMark x1="33455" y1="29167" x2="34627" y2="29948"/>
                        <a14:backgroundMark x1="33602" y1="29167" x2="34407" y2="29167"/>
                        <a14:backgroundMark x1="43119" y1="31641" x2="43485" y2="31641"/>
                        <a14:backgroundMark x1="43485" y1="53125" x2="42167" y2="51042"/>
                        <a14:backgroundMark x1="53587" y1="43750" x2="53587" y2="43750"/>
                        <a14:backgroundMark x1="50952" y1="38151" x2="50952" y2="54036"/>
                        <a14:backgroundMark x1="26794" y1="38151" x2="29356" y2="54948"/>
                        <a14:backgroundMark x1="28331" y1="38151" x2="27818" y2="56771"/>
                        <a14:backgroundMark x1="25183" y1="36198" x2="27818" y2="53125"/>
                        <a14:backgroundMark x1="52489" y1="43099" x2="51391" y2="51953"/>
                        <a14:backgroundMark x1="51391" y1="48958" x2="50805" y2="61849"/>
                      </a14:backgroundRemoval>
                    </a14:imgEffect>
                  </a14:imgLayer>
                </a14:imgProps>
              </a:ext>
            </a:extLst>
          </a:blip>
          <a:srcRect l="22935" t="17880" r="43263" b="27434"/>
          <a:stretch/>
        </p:blipFill>
        <p:spPr>
          <a:xfrm>
            <a:off x="5708010" y="1332934"/>
            <a:ext cx="803904" cy="731213"/>
          </a:xfrm>
          <a:prstGeom prst="rect">
            <a:avLst/>
          </a:prstGeom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7D5F9A79-8CA5-4272-BF8B-1444DFD7D759}"/>
              </a:ext>
            </a:extLst>
          </p:cNvPr>
          <p:cNvSpPr txBox="1"/>
          <p:nvPr/>
        </p:nvSpPr>
        <p:spPr>
          <a:xfrm>
            <a:off x="8067610" y="1094259"/>
            <a:ext cx="323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Materiais de uso recorrente na bancada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BB7C97EB-EAFC-4050-A9DD-ABBACBE14C1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6013702" y="4231735"/>
            <a:ext cx="362541" cy="384817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9F61A92B-3E2A-4627-8CBD-7F29EFB0825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5989415" y="5052028"/>
            <a:ext cx="362541" cy="38481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7786694-3F9D-4865-9955-BCB9E8EF4A0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5973894" y="5748403"/>
            <a:ext cx="362541" cy="384817"/>
          </a:xfrm>
          <a:prstGeom prst="rect">
            <a:avLst/>
          </a:prstGeom>
        </p:spPr>
      </p:pic>
      <p:sp>
        <p:nvSpPr>
          <p:cNvPr id="70" name="Seta: para a Direita 69">
            <a:extLst>
              <a:ext uri="{FF2B5EF4-FFF2-40B4-BE49-F238E27FC236}">
                <a16:creationId xmlns:a16="http://schemas.microsoft.com/office/drawing/2014/main" id="{69C57536-CB65-459B-9B3F-1E6DA4CC7232}"/>
              </a:ext>
            </a:extLst>
          </p:cNvPr>
          <p:cNvSpPr/>
          <p:nvPr/>
        </p:nvSpPr>
        <p:spPr>
          <a:xfrm>
            <a:off x="7208133" y="1416641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1" name="Seta: para a Direita 70">
            <a:extLst>
              <a:ext uri="{FF2B5EF4-FFF2-40B4-BE49-F238E27FC236}">
                <a16:creationId xmlns:a16="http://schemas.microsoft.com/office/drawing/2014/main" id="{3229A8AA-3148-4A5D-B756-E4ABD4B925D8}"/>
              </a:ext>
            </a:extLst>
          </p:cNvPr>
          <p:cNvSpPr/>
          <p:nvPr/>
        </p:nvSpPr>
        <p:spPr>
          <a:xfrm>
            <a:off x="7234073" y="2882318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2" name="Seta: para a Direita 71">
            <a:extLst>
              <a:ext uri="{FF2B5EF4-FFF2-40B4-BE49-F238E27FC236}">
                <a16:creationId xmlns:a16="http://schemas.microsoft.com/office/drawing/2014/main" id="{D425B694-6BB3-437E-A282-11FCA58094F3}"/>
              </a:ext>
            </a:extLst>
          </p:cNvPr>
          <p:cNvSpPr/>
          <p:nvPr/>
        </p:nvSpPr>
        <p:spPr>
          <a:xfrm>
            <a:off x="7274238" y="3979301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2A60ECCB-89D3-4B07-83A0-8D594EDD4FD8}"/>
              </a:ext>
            </a:extLst>
          </p:cNvPr>
          <p:cNvSpPr/>
          <p:nvPr/>
        </p:nvSpPr>
        <p:spPr>
          <a:xfrm>
            <a:off x="7258855" y="5363312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5043B19-E68A-42EB-90FD-017049698959}"/>
              </a:ext>
            </a:extLst>
          </p:cNvPr>
          <p:cNvSpPr txBox="1"/>
          <p:nvPr/>
        </p:nvSpPr>
        <p:spPr>
          <a:xfrm>
            <a:off x="8283308" y="5382988"/>
            <a:ext cx="392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Eixos médios  </a:t>
            </a:r>
          </a:p>
        </p:txBody>
      </p:sp>
      <p:pic>
        <p:nvPicPr>
          <p:cNvPr id="53" name="Picture 2" descr="Gaveta Plástica Bin N5 - Caixa Plástica Bin N5 50 Unidades | Feito Aquarela">
            <a:extLst>
              <a:ext uri="{FF2B5EF4-FFF2-40B4-BE49-F238E27FC236}">
                <a16:creationId xmlns:a16="http://schemas.microsoft.com/office/drawing/2014/main" id="{C9583C9F-8B4A-4C2E-9094-10DF55695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3" b="89961" l="6731" r="93846">
                        <a14:foregroundMark x1="7500" y1="18898" x2="7305" y2="22420"/>
                        <a14:foregroundMark x1="91731" y1="44882" x2="93846" y2="65748"/>
                        <a14:foregroundMark x1="93846" y1="65748" x2="92308" y2="68110"/>
                        <a14:backgroundMark x1="6923" y1="25984" x2="7115" y2="33071"/>
                        <a14:backgroundMark x1="7500" y1="22441" x2="6923" y2="27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132">
            <a:off x="5096262" y="2595498"/>
            <a:ext cx="822064" cy="8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Gaveta Plástica Bin N5 - Caixa Plástica Bin N5 50 Unidades | Feito Aquarela">
            <a:extLst>
              <a:ext uri="{FF2B5EF4-FFF2-40B4-BE49-F238E27FC236}">
                <a16:creationId xmlns:a16="http://schemas.microsoft.com/office/drawing/2014/main" id="{6E8A1E44-B18E-4F46-839F-02958534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3" b="89961" l="6731" r="93846">
                        <a14:foregroundMark x1="7500" y1="18898" x2="7305" y2="22420"/>
                        <a14:foregroundMark x1="91731" y1="44882" x2="93846" y2="65748"/>
                        <a14:foregroundMark x1="93846" y1="65748" x2="92308" y2="68110"/>
                        <a14:backgroundMark x1="6923" y1="25984" x2="7115" y2="33071"/>
                        <a14:backgroundMark x1="7500" y1="22441" x2="6923" y2="27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132">
            <a:off x="5728639" y="2605438"/>
            <a:ext cx="822064" cy="8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6D5D652-4D1F-46D6-B1AE-969DEBDAA8C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4670737" y="2008504"/>
            <a:ext cx="362541" cy="38481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33BF1276-4E50-420B-A0B4-317101AB7E2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5290375" y="2028422"/>
            <a:ext cx="362541" cy="384817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5065C8A5-F126-4A3D-940A-DEC38A06D30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5890928" y="2034675"/>
            <a:ext cx="362541" cy="384817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B8C26622-7FAB-4F32-A53B-1E822BBF341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3438502" y="2008505"/>
            <a:ext cx="362541" cy="38481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0C33169A-5C31-478B-B678-D7AD16B35A6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4013274" y="2028423"/>
            <a:ext cx="362541" cy="384817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7DB7737D-32C3-4750-8BEC-19B0B8786D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38039" y1="24547" x2="35103" y2="25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0121" y="5087118"/>
            <a:ext cx="415950" cy="38481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11EB7335-2125-4AE9-B222-D1FC030D72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38039" y1="24547" x2="35103" y2="25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589" y="5087119"/>
            <a:ext cx="384817" cy="384817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71E06C3-C855-4006-896F-27B3F273D89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47700" y1="23200" x2="38400" y2="22200"/>
                        <a14:foregroundMark x1="22000" y1="28600" x2="21000" y2="34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5885" y="5720213"/>
            <a:ext cx="496758" cy="457772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573BDB-2397-41AC-9C6E-65E95D8852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47700" y1="23200" x2="38400" y2="22200"/>
                        <a14:foregroundMark x1="22000" y1="28600" x2="21000" y2="34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90" y="5720213"/>
            <a:ext cx="457772" cy="457772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648614E9-35EA-4D57-BE28-D3609E8DD97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45200" y1="56000" x2="44000" y2="58000"/>
                        <a14:foregroundMark x1="51500" y1="56600" x2="51000" y2="57200"/>
                        <a14:foregroundMark x1="50800" y1="57600" x2="49000" y2="59300"/>
                        <a14:foregroundMark x1="49200" y1="29400" x2="42300" y2="31200"/>
                        <a14:foregroundMark x1="42300" y1="31200" x2="42700" y2="33800"/>
                        <a14:foregroundMark x1="44000" y1="23600" x2="36600" y2="25300"/>
                        <a14:foregroundMark x1="36600" y1="25300" x2="34200" y2="24700"/>
                        <a14:foregroundMark x1="42500" y1="21400" x2="42500" y2="21400"/>
                        <a14:foregroundMark x1="29700" y1="18000" x2="29700" y2="18000"/>
                        <a14:foregroundMark x1="29700" y1="18000" x2="29700" y2="18000"/>
                        <a14:foregroundMark x1="29700" y1="18000" x2="29700" y2="18000"/>
                        <a14:foregroundMark x1="34500" y1="17800" x2="34500" y2="17800"/>
                        <a14:foregroundMark x1="31300" y1="17800" x2="31300" y2="17800"/>
                        <a14:foregroundMark x1="33000" y1="18000" x2="33000" y2="18000"/>
                        <a14:foregroundMark x1="21000" y1="27600" x2="21000" y2="27600"/>
                        <a14:foregroundMark x1="21000" y1="27600" x2="21000" y2="27600"/>
                        <a14:foregroundMark x1="21000" y1="27600" x2="21000" y2="27600"/>
                        <a14:foregroundMark x1="21000" y1="27600" x2="20400" y2="30000"/>
                        <a14:foregroundMark x1="20000" y1="33200" x2="18900" y2="36500"/>
                        <a14:foregroundMark x1="22400" y1="23600" x2="21400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585" y="4231735"/>
            <a:ext cx="449823" cy="44982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685B17E4-8AA4-4EF2-B235-7FC238A9C2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45200" y1="56000" x2="44000" y2="58000"/>
                        <a14:foregroundMark x1="51500" y1="56600" x2="51000" y2="57200"/>
                        <a14:foregroundMark x1="50800" y1="57600" x2="49000" y2="59300"/>
                        <a14:foregroundMark x1="49200" y1="29400" x2="42300" y2="31200"/>
                        <a14:foregroundMark x1="42300" y1="31200" x2="42700" y2="33800"/>
                        <a14:foregroundMark x1="44000" y1="23600" x2="36600" y2="25300"/>
                        <a14:foregroundMark x1="36600" y1="25300" x2="34200" y2="24700"/>
                        <a14:foregroundMark x1="42500" y1="21400" x2="42500" y2="21400"/>
                        <a14:foregroundMark x1="29700" y1="18000" x2="29700" y2="18000"/>
                        <a14:foregroundMark x1="29700" y1="18000" x2="29700" y2="18000"/>
                        <a14:foregroundMark x1="29700" y1="18000" x2="29700" y2="18000"/>
                        <a14:foregroundMark x1="34500" y1="17800" x2="34500" y2="17800"/>
                        <a14:foregroundMark x1="31300" y1="17800" x2="31300" y2="17800"/>
                        <a14:foregroundMark x1="33000" y1="18000" x2="33000" y2="18000"/>
                        <a14:foregroundMark x1="21000" y1="27600" x2="21000" y2="27600"/>
                        <a14:foregroundMark x1="21000" y1="27600" x2="21000" y2="27600"/>
                        <a14:foregroundMark x1="21000" y1="27600" x2="21000" y2="27600"/>
                        <a14:foregroundMark x1="21000" y1="27600" x2="20400" y2="30000"/>
                        <a14:foregroundMark x1="20000" y1="33200" x2="18900" y2="36500"/>
                        <a14:foregroundMark x1="22400" y1="23600" x2="21400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3287" y="4221864"/>
            <a:ext cx="449823" cy="449823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DF5F3E39-A043-4EEA-8A63-567CE9F7517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45200" y1="56000" x2="44000" y2="58000"/>
                        <a14:foregroundMark x1="51500" y1="56600" x2="51000" y2="57200"/>
                        <a14:foregroundMark x1="50800" y1="57600" x2="49000" y2="59300"/>
                        <a14:foregroundMark x1="49200" y1="29400" x2="42300" y2="31200"/>
                        <a14:foregroundMark x1="42300" y1="31200" x2="42700" y2="33800"/>
                        <a14:foregroundMark x1="44000" y1="23600" x2="36600" y2="25300"/>
                        <a14:foregroundMark x1="36600" y1="25300" x2="34200" y2="24700"/>
                        <a14:foregroundMark x1="42500" y1="21400" x2="42500" y2="21400"/>
                        <a14:foregroundMark x1="29700" y1="18000" x2="29700" y2="18000"/>
                        <a14:foregroundMark x1="29700" y1="18000" x2="29700" y2="18000"/>
                        <a14:foregroundMark x1="29700" y1="18000" x2="29700" y2="18000"/>
                        <a14:foregroundMark x1="34500" y1="17800" x2="34500" y2="17800"/>
                        <a14:foregroundMark x1="31300" y1="17800" x2="31300" y2="17800"/>
                        <a14:foregroundMark x1="33000" y1="18000" x2="33000" y2="18000"/>
                        <a14:foregroundMark x1="21000" y1="27600" x2="21000" y2="27600"/>
                        <a14:foregroundMark x1="21000" y1="27600" x2="21000" y2="27600"/>
                        <a14:foregroundMark x1="21000" y1="27600" x2="21000" y2="27600"/>
                        <a14:foregroundMark x1="21000" y1="27600" x2="20400" y2="30000"/>
                        <a14:foregroundMark x1="20000" y1="33200" x2="18900" y2="36500"/>
                        <a14:foregroundMark x1="22400" y1="23600" x2="21400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2805" y="4204836"/>
            <a:ext cx="449823" cy="449823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447033C2-3FCD-4356-8B43-4FF4FEA5BA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45200" y1="56000" x2="44000" y2="58000"/>
                        <a14:foregroundMark x1="51500" y1="56600" x2="51000" y2="57200"/>
                        <a14:foregroundMark x1="50800" y1="57600" x2="49000" y2="59300"/>
                        <a14:foregroundMark x1="49200" y1="29400" x2="42300" y2="31200"/>
                        <a14:foregroundMark x1="42300" y1="31200" x2="42700" y2="33800"/>
                        <a14:foregroundMark x1="44000" y1="23600" x2="36600" y2="25300"/>
                        <a14:foregroundMark x1="36600" y1="25300" x2="34200" y2="24700"/>
                        <a14:foregroundMark x1="42500" y1="21400" x2="42500" y2="21400"/>
                        <a14:foregroundMark x1="29700" y1="18000" x2="29700" y2="18000"/>
                        <a14:foregroundMark x1="29700" y1="18000" x2="29700" y2="18000"/>
                        <a14:foregroundMark x1="29700" y1="18000" x2="29700" y2="18000"/>
                        <a14:foregroundMark x1="34500" y1="17800" x2="34500" y2="17800"/>
                        <a14:foregroundMark x1="31300" y1="17800" x2="31300" y2="17800"/>
                        <a14:foregroundMark x1="33000" y1="18000" x2="33000" y2="18000"/>
                        <a14:foregroundMark x1="21000" y1="27600" x2="21000" y2="27600"/>
                        <a14:foregroundMark x1="21000" y1="27600" x2="21000" y2="27600"/>
                        <a14:foregroundMark x1="21000" y1="27600" x2="21000" y2="27600"/>
                        <a14:foregroundMark x1="21000" y1="27600" x2="20400" y2="30000"/>
                        <a14:foregroundMark x1="20000" y1="33200" x2="18900" y2="36500"/>
                        <a14:foregroundMark x1="22400" y1="23600" x2="21400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631" y="4201129"/>
            <a:ext cx="449823" cy="449823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5CBDFE20-56F7-44E6-826D-8635E6FC00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38039" y1="24547" x2="35103" y2="25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5309" y="5056795"/>
            <a:ext cx="384817" cy="384817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56D7F6EF-BACC-4805-B95F-2613C2EC0E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38039" y1="24547" x2="35103" y2="25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5386" y="5047110"/>
            <a:ext cx="384817" cy="384817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50ED9B2B-FF4F-4E4F-B028-DB20957A25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47700" y1="23200" x2="38400" y2="22200"/>
                        <a14:foregroundMark x1="22000" y1="28600" x2="21000" y2="34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6357" y="5702159"/>
            <a:ext cx="457772" cy="457772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2C6DEBE3-BC40-4AE0-96B6-4EB3A68AFB5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47700" y1="23200" x2="38400" y2="22200"/>
                        <a14:foregroundMark x1="22000" y1="28600" x2="21000" y2="34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8032" y="5709573"/>
            <a:ext cx="457772" cy="4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52E89A-BAFE-40C4-A17C-5A9371B4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937" y="2692929"/>
            <a:ext cx="3103812" cy="33591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A409EF3-952A-409F-9761-4E84D6CDDB32}"/>
              </a:ext>
            </a:extLst>
          </p:cNvPr>
          <p:cNvSpPr txBox="1"/>
          <p:nvPr/>
        </p:nvSpPr>
        <p:spPr>
          <a:xfrm>
            <a:off x="4936204" y="1571671"/>
            <a:ext cx="59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Porcas, parafusos, arruelas, etc...(pequenos)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523B58C-B890-473C-97E7-F9C3E44783B8}"/>
              </a:ext>
            </a:extLst>
          </p:cNvPr>
          <p:cNvSpPr/>
          <p:nvPr/>
        </p:nvSpPr>
        <p:spPr>
          <a:xfrm rot="16200000">
            <a:off x="7140065" y="2237453"/>
            <a:ext cx="718529" cy="159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A50E32-B68A-4DFF-8733-9A4F9CB76CA6}"/>
              </a:ext>
            </a:extLst>
          </p:cNvPr>
          <p:cNvSpPr txBox="1"/>
          <p:nvPr/>
        </p:nvSpPr>
        <p:spPr>
          <a:xfrm>
            <a:off x="8107528" y="2399232"/>
            <a:ext cx="65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61cm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27E8A-CFFB-4DEE-AC0A-14DB197C1E78}"/>
              </a:ext>
            </a:extLst>
          </p:cNvPr>
          <p:cNvSpPr txBox="1"/>
          <p:nvPr/>
        </p:nvSpPr>
        <p:spPr>
          <a:xfrm>
            <a:off x="5699686" y="4095482"/>
            <a:ext cx="65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66cm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2770F3A-2861-4112-86F6-B351A248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7" y="477078"/>
            <a:ext cx="5523543" cy="795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Estante organizadora 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6627CA-EC8F-4FD1-AF1C-2E33FF3E7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89"/>
          <a:stretch/>
        </p:blipFill>
        <p:spPr>
          <a:xfrm>
            <a:off x="572457" y="3357147"/>
            <a:ext cx="4537356" cy="1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67D6B-226D-486D-BF0A-603D0BF5C1C4}"/>
              </a:ext>
            </a:extLst>
          </p:cNvPr>
          <p:cNvSpPr/>
          <p:nvPr/>
        </p:nvSpPr>
        <p:spPr>
          <a:xfrm>
            <a:off x="6272418" y="0"/>
            <a:ext cx="6129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Contador manual digital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756CE7-77F6-441D-8887-E3E3E852B127}"/>
              </a:ext>
            </a:extLst>
          </p:cNvPr>
          <p:cNvSpPr txBox="1"/>
          <p:nvPr/>
        </p:nvSpPr>
        <p:spPr>
          <a:xfrm>
            <a:off x="949117" y="880054"/>
            <a:ext cx="10293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Além da realocação das peças sugerimos um contador manual ou digital, que facilitaria a visualização da quantidade de peças em estoque e a sua contagem, assim quando o contador atingisse o valor mínimo de quantidade de estoque de cada peça, ficaria visível para quem controla fazer sua reposição.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Manual, seria um contador para entrada e um para a saída das peças, a soma dos dois resultaria na quantidade de peças em estoque.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Já o digital começaria com o total e só subtrairia todas as peças utilizadas.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9AA7F3-9F46-4211-8100-3BE95EEA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0" b="81250" l="3514" r="33236">
                        <a14:foregroundMark x1="17130" y1="39063" x2="17130" y2="39063"/>
                        <a14:foregroundMark x1="17130" y1="39063" x2="17130" y2="39063"/>
                        <a14:foregroundMark x1="17130" y1="39063" x2="17130" y2="39063"/>
                        <a14:foregroundMark x1="18741" y1="38281" x2="18741" y2="38281"/>
                        <a14:foregroundMark x1="18741" y1="38281" x2="18741" y2="38281"/>
                        <a14:foregroundMark x1="19766" y1="37500" x2="20937" y2="39453"/>
                      </a14:backgroundRemoval>
                    </a14:imgEffect>
                  </a14:imgLayer>
                </a14:imgProps>
              </a:ext>
            </a:extLst>
          </a:blip>
          <a:srcRect l="-627" t="35550" r="63004" b="13454"/>
          <a:stretch/>
        </p:blipFill>
        <p:spPr>
          <a:xfrm>
            <a:off x="5160245" y="3490507"/>
            <a:ext cx="3302591" cy="251677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9666D8D-9B8C-4F57-B457-AC307CC21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9131" y1="44056" x2="68731" y2="53946"/>
                        <a14:foregroundMark x1="27373" y1="42657" x2="26474" y2="49550"/>
                        <a14:foregroundMark x1="26474" y1="49550" x2="28771" y2="54845"/>
                        <a14:foregroundMark x1="28172" y1="53546" x2="27772" y2="64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436" y="3117903"/>
            <a:ext cx="2834348" cy="283434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464704-C34A-4795-AEC6-517D17912D8B}"/>
              </a:ext>
            </a:extLst>
          </p:cNvPr>
          <p:cNvSpPr txBox="1"/>
          <p:nvPr/>
        </p:nvSpPr>
        <p:spPr>
          <a:xfrm>
            <a:off x="2277761" y="5129047"/>
            <a:ext cx="108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ENTRADA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42EE504-85C0-4301-BB81-6654E6880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9131" y1="44056" x2="68731" y2="53946"/>
                        <a14:foregroundMark x1="27373" y1="42657" x2="26474" y2="49550"/>
                        <a14:foregroundMark x1="26474" y1="49550" x2="28771" y2="54845"/>
                        <a14:foregroundMark x1="28172" y1="53546" x2="27772" y2="64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1651" y="3157815"/>
            <a:ext cx="2834348" cy="283434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D404FA-C0E7-4CEF-ADF6-B761524C126E}"/>
              </a:ext>
            </a:extLst>
          </p:cNvPr>
          <p:cNvSpPr txBox="1"/>
          <p:nvPr/>
        </p:nvSpPr>
        <p:spPr>
          <a:xfrm>
            <a:off x="4313240" y="5129047"/>
            <a:ext cx="120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SAÍDA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23B468-9533-4893-AA3D-17C90F2F0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7270326" y="3286627"/>
            <a:ext cx="2385020" cy="283434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76AF725-FE7D-4B83-8656-D8BE4429B727}"/>
              </a:ext>
            </a:extLst>
          </p:cNvPr>
          <p:cNvSpPr/>
          <p:nvPr/>
        </p:nvSpPr>
        <p:spPr>
          <a:xfrm>
            <a:off x="2684478" y="5932966"/>
            <a:ext cx="17930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Manual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4416E2-0752-4B1B-862D-B809815957A3}"/>
              </a:ext>
            </a:extLst>
          </p:cNvPr>
          <p:cNvSpPr/>
          <p:nvPr/>
        </p:nvSpPr>
        <p:spPr>
          <a:xfrm>
            <a:off x="6729370" y="6007284"/>
            <a:ext cx="17930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29240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27E3F12-6247-474A-B569-8B699C7CE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961" y="5507990"/>
            <a:ext cx="1574105" cy="132556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D7BE07A-6065-42EE-8526-03E0E738FCB4}"/>
              </a:ext>
            </a:extLst>
          </p:cNvPr>
          <p:cNvSpPr/>
          <p:nvPr/>
        </p:nvSpPr>
        <p:spPr>
          <a:xfrm>
            <a:off x="9149442" y="5507990"/>
            <a:ext cx="306379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r>
              <a:rPr lang="pt-BR" sz="4000" b="1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Creative Solutions </a:t>
            </a:r>
            <a:endParaRPr lang="pt-BR" sz="4000" dirty="0">
              <a:latin typeface="Edwardian Script ITC" panose="030303020407070D0804" pitchFamily="66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6FFACD-E794-4443-A8F8-DF9092958405}"/>
              </a:ext>
            </a:extLst>
          </p:cNvPr>
          <p:cNvSpPr/>
          <p:nvPr/>
        </p:nvSpPr>
        <p:spPr>
          <a:xfrm>
            <a:off x="10957811" y="6323598"/>
            <a:ext cx="1639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21BD13A-2446-4A67-8998-C12675CEA80E}"/>
              </a:ext>
            </a:extLst>
          </p:cNvPr>
          <p:cNvSpPr/>
          <p:nvPr/>
        </p:nvSpPr>
        <p:spPr>
          <a:xfrm>
            <a:off x="6792750" y="4874924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Atenciosamente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D31ACB7-D31B-4A71-B7D1-E2AD825A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965" y="184597"/>
            <a:ext cx="2967387" cy="678287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15617" y="1696278"/>
            <a:ext cx="9328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Baseado no que apresentamos, concluímos que a reorganização do estoque juntamente com a realocação de algumas peças, facilitaria visualmente na identificação dos materiais e do local onde cada peça se encontra, além dos contadores que ajudariam ter um padrão de controle do estoque e consequentemente uma contagem mais rápida e eficiente.</a:t>
            </a:r>
          </a:p>
        </p:txBody>
      </p:sp>
    </p:spTree>
    <p:extLst>
      <p:ext uri="{BB962C8B-B14F-4D97-AF65-F5344CB8AC3E}">
        <p14:creationId xmlns:p14="http://schemas.microsoft.com/office/powerpoint/2010/main" val="12422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Facetado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2352</TotalTime>
  <Words>273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Edwardian Script ITC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DEBORA TAIRA NOVAES</dc:creator>
  <cp:lastModifiedBy>Expedição</cp:lastModifiedBy>
  <cp:revision>153</cp:revision>
  <dcterms:created xsi:type="dcterms:W3CDTF">2023-03-28T22:23:11Z</dcterms:created>
  <dcterms:modified xsi:type="dcterms:W3CDTF">2023-11-16T17:21:42Z</dcterms:modified>
</cp:coreProperties>
</file>